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99" r:id="rId2"/>
    <p:sldId id="280" r:id="rId3"/>
    <p:sldId id="256" r:id="rId4"/>
    <p:sldId id="335" r:id="rId5"/>
    <p:sldId id="314" r:id="rId6"/>
    <p:sldId id="315" r:id="rId7"/>
    <p:sldId id="340" r:id="rId8"/>
    <p:sldId id="316" r:id="rId9"/>
    <p:sldId id="336" r:id="rId10"/>
    <p:sldId id="337" r:id="rId11"/>
    <p:sldId id="338" r:id="rId12"/>
    <p:sldId id="339" r:id="rId13"/>
    <p:sldId id="326" r:id="rId14"/>
    <p:sldId id="327" r:id="rId15"/>
    <p:sldId id="328" r:id="rId16"/>
    <p:sldId id="329" r:id="rId17"/>
    <p:sldId id="330" r:id="rId18"/>
    <p:sldId id="331"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10/2/2015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10/2/2015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ACTS OF THE APOSTLES</a:t>
            </a:r>
            <a:endParaRPr lang="en-US" sz="3000" b="1" dirty="0">
              <a:latin typeface="Cooper Std Black" pitchFamily="18" charset="0"/>
              <a:cs typeface="Times New Roman" pitchFamily="18" charset="0"/>
            </a:endParaRPr>
          </a:p>
        </p:txBody>
      </p:sp>
      <p:sp>
        <p:nvSpPr>
          <p:cNvPr id="6" name="TextBox 5"/>
          <p:cNvSpPr txBox="1"/>
          <p:nvPr/>
        </p:nvSpPr>
        <p:spPr>
          <a:xfrm>
            <a:off x="228600" y="955864"/>
            <a:ext cx="8686800" cy="201593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 fifth book of the New Testament is the Acts of the Apostles.  </a:t>
            </a:r>
            <a:r>
              <a:rPr lang="en-US" sz="2500" dirty="0">
                <a:solidFill>
                  <a:srgbClr val="00B0F0"/>
                </a:solidFill>
                <a:latin typeface="Arial Narrow" pitchFamily="34" charset="0"/>
                <a:cs typeface="Times New Roman" pitchFamily="18" charset="0"/>
              </a:rPr>
              <a:t>This book describes how, filled with the Holy Spirit, the community of the disciples and the early church, made their lives witness to the gospel.  </a:t>
            </a:r>
            <a:r>
              <a:rPr lang="en-US" sz="2500" dirty="0">
                <a:latin typeface="Arial Narrow" pitchFamily="34" charset="0"/>
                <a:cs typeface="Times New Roman" pitchFamily="18" charset="0"/>
              </a:rPr>
              <a:t>Here we see a community led by the Holy Spirit.  </a:t>
            </a:r>
            <a:r>
              <a:rPr lang="en-US" sz="2500" dirty="0">
                <a:solidFill>
                  <a:srgbClr val="FF00FF"/>
                </a:solidFill>
                <a:latin typeface="Arial Narrow" pitchFamily="34" charset="0"/>
                <a:cs typeface="Times New Roman" pitchFamily="18" charset="0"/>
              </a:rPr>
              <a:t>Therefore this book is called the gospel of the Holy Spirit.</a:t>
            </a:r>
          </a:p>
        </p:txBody>
      </p:sp>
      <p:pic>
        <p:nvPicPr>
          <p:cNvPr id="6146" name="Picture 2" descr="I:\ClASS 6\LESSON 13\IMAGE\6.jpg"/>
          <p:cNvPicPr>
            <a:picLocks noChangeAspect="1" noChangeArrowheads="1"/>
          </p:cNvPicPr>
          <p:nvPr/>
        </p:nvPicPr>
        <p:blipFill>
          <a:blip r:embed="rId2" cstate="print"/>
          <a:srcRect/>
          <a:stretch>
            <a:fillRect/>
          </a:stretch>
        </p:blipFill>
        <p:spPr bwMode="auto">
          <a:xfrm>
            <a:off x="1524000" y="3429000"/>
            <a:ext cx="6096000" cy="3429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EPISTLES OR LETTERS</a:t>
            </a:r>
            <a:endParaRPr lang="en-US" sz="3000" b="1" dirty="0">
              <a:latin typeface="Cooper Std Black" pitchFamily="18" charset="0"/>
              <a:cs typeface="Times New Roman" pitchFamily="18" charset="0"/>
            </a:endParaRPr>
          </a:p>
        </p:txBody>
      </p:sp>
      <p:sp>
        <p:nvSpPr>
          <p:cNvPr id="6" name="TextBox 5"/>
          <p:cNvSpPr txBox="1"/>
          <p:nvPr/>
        </p:nvSpPr>
        <p:spPr>
          <a:xfrm>
            <a:off x="228600" y="955864"/>
            <a:ext cx="86868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After the Acts of the Apostles, as part of the growth process of the early Church, </a:t>
            </a:r>
            <a:r>
              <a:rPr lang="en-US" sz="2500" dirty="0">
                <a:solidFill>
                  <a:srgbClr val="FF00FF"/>
                </a:solidFill>
                <a:latin typeface="Arial Narrow" pitchFamily="34" charset="0"/>
                <a:cs typeface="Times New Roman" pitchFamily="18" charset="0"/>
              </a:rPr>
              <a:t>there are 21 letters or Epistles in the New Testament.  </a:t>
            </a:r>
            <a:r>
              <a:rPr lang="en-US" sz="2500" dirty="0">
                <a:latin typeface="Arial Narrow" pitchFamily="34" charset="0"/>
                <a:cs typeface="Times New Roman" pitchFamily="18" charset="0"/>
              </a:rPr>
              <a:t>Among these, 14 are known in the name of St. Paul.  The seven letters that follow these are called </a:t>
            </a:r>
            <a:r>
              <a:rPr lang="en-US" sz="2500" dirty="0">
                <a:solidFill>
                  <a:srgbClr val="FF00FF"/>
                </a:solidFill>
                <a:latin typeface="Arial Narrow" pitchFamily="34" charset="0"/>
                <a:cs typeface="Times New Roman" pitchFamily="18" charset="0"/>
              </a:rPr>
              <a:t>'universal letters' </a:t>
            </a:r>
            <a:r>
              <a:rPr lang="en-US" sz="2500" dirty="0">
                <a:latin typeface="Arial Narrow" pitchFamily="34" charset="0"/>
                <a:cs typeface="Times New Roman" pitchFamily="18" charset="0"/>
              </a:rPr>
              <a:t>because they are not addressed to a certain Church or individual, but for the universal Church. The authors of these letters are; James, Peter, John and Jude (</a:t>
            </a:r>
            <a:r>
              <a:rPr lang="en-US" sz="2500" dirty="0" err="1">
                <a:latin typeface="Arial Narrow" pitchFamily="34" charset="0"/>
                <a:cs typeface="Times New Roman" pitchFamily="18" charset="0"/>
              </a:rPr>
              <a:t>Juda</a:t>
            </a:r>
            <a:r>
              <a:rPr lang="en-US" sz="2500" dirty="0">
                <a:latin typeface="Arial Narrow" pitchFamily="34" charset="0"/>
                <a:cs typeface="Times New Roman" pitchFamily="18" charset="0"/>
              </a:rPr>
              <a:t> </a:t>
            </a:r>
            <a:r>
              <a:rPr lang="en-US" sz="2500" dirty="0" err="1">
                <a:latin typeface="Arial Narrow" pitchFamily="34" charset="0"/>
                <a:cs typeface="Times New Roman" pitchFamily="18" charset="0"/>
              </a:rPr>
              <a:t>Thadeus</a:t>
            </a:r>
            <a:r>
              <a:rPr lang="en-US" sz="2500" dirty="0">
                <a:latin typeface="Arial Narrow" pitchFamily="34" charset="0"/>
                <a:cs typeface="Times New Roman" pitchFamily="18" charset="0"/>
              </a:rPr>
              <a:t>).  There are two letters from Peter and three from John.  These letters give guidelines for a fruitful life of faith. </a:t>
            </a:r>
            <a:endParaRPr lang="en-US" sz="2500" dirty="0">
              <a:solidFill>
                <a:srgbClr val="00B0F0"/>
              </a:solidFill>
              <a:latin typeface="Arial Narrow" pitchFamily="34" charset="0"/>
              <a:cs typeface="Times New Roman" pitchFamily="18" charset="0"/>
            </a:endParaRPr>
          </a:p>
        </p:txBody>
      </p:sp>
      <p:pic>
        <p:nvPicPr>
          <p:cNvPr id="7170" name="Picture 2" descr="I:\ClASS 6\LESSON 13\IMAGE\7.jpg"/>
          <p:cNvPicPr>
            <a:picLocks noChangeAspect="1" noChangeArrowheads="1"/>
          </p:cNvPicPr>
          <p:nvPr/>
        </p:nvPicPr>
        <p:blipFill>
          <a:blip r:embed="rId2" cstate="print"/>
          <a:srcRect/>
          <a:stretch>
            <a:fillRect/>
          </a:stretch>
        </p:blipFill>
        <p:spPr bwMode="auto">
          <a:xfrm>
            <a:off x="2209800" y="4243388"/>
            <a:ext cx="4648200" cy="2614612"/>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I:\ClASS 6\LESSON 13\IMAGE\1384447188_bible-candle.jpg"/>
          <p:cNvPicPr>
            <a:picLocks noChangeAspect="1" noChangeArrowheads="1"/>
          </p:cNvPicPr>
          <p:nvPr/>
        </p:nvPicPr>
        <p:blipFill>
          <a:blip r:embed="rId2" cstate="print"/>
          <a:srcRect/>
          <a:stretch>
            <a:fillRect/>
          </a:stretch>
        </p:blipFill>
        <p:spPr bwMode="auto">
          <a:xfrm>
            <a:off x="0" y="0"/>
            <a:ext cx="2540000" cy="1905000"/>
          </a:xfrm>
          <a:prstGeom prst="rect">
            <a:avLst/>
          </a:prstGeom>
          <a:noFill/>
          <a:effectLst>
            <a:softEdge rad="635000"/>
          </a:effectLst>
        </p:spPr>
      </p:pic>
      <p:sp>
        <p:nvSpPr>
          <p:cNvPr id="3" name="TextBox 2"/>
          <p:cNvSpPr txBox="1"/>
          <p:nvPr/>
        </p:nvSpPr>
        <p:spPr>
          <a:xfrm>
            <a:off x="0" y="512802"/>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EACH CHRISTIAN A MISSIONARY</a:t>
            </a:r>
            <a:endParaRPr lang="en-US" sz="3000" b="1" dirty="0">
              <a:latin typeface="Cooper Std Black" pitchFamily="18" charset="0"/>
              <a:cs typeface="Times New Roman" pitchFamily="18" charset="0"/>
            </a:endParaRPr>
          </a:p>
        </p:txBody>
      </p:sp>
      <p:sp>
        <p:nvSpPr>
          <p:cNvPr id="6" name="TextBox 5"/>
          <p:cNvSpPr txBox="1"/>
          <p:nvPr/>
        </p:nvSpPr>
        <p:spPr>
          <a:xfrm>
            <a:off x="228600" y="1583353"/>
            <a:ext cx="8686800" cy="4893647"/>
          </a:xfrm>
          <a:prstGeom prst="rect">
            <a:avLst/>
          </a:prstGeom>
          <a:noFill/>
        </p:spPr>
        <p:txBody>
          <a:bodyPr wrap="square" rtlCol="0">
            <a:spAutoFit/>
          </a:bodyPr>
          <a:lstStyle/>
          <a:p>
            <a:pPr algn="just"/>
            <a:r>
              <a:rPr lang="en-US" sz="2600" dirty="0">
                <a:latin typeface="Arial Narrow" pitchFamily="34" charset="0"/>
                <a:cs typeface="Times New Roman" pitchFamily="18" charset="0"/>
              </a:rPr>
              <a:t>	The disciples used their knowledge and skill totally to make the world know Jesus whom they knew and experienced.  They even sacrificed their lives for this end.  Still, the mission to take	the gospel to the ends of the earth is not yet complete.  This mission is to continue through each baptized disciple of Christ.  When we receive baptism in the name of the Father and of the Son and of the Holy Spirit, He entrusts us with this important task.</a:t>
            </a:r>
          </a:p>
          <a:p>
            <a:pPr algn="just"/>
            <a:r>
              <a:rPr lang="en-US" sz="2600" dirty="0">
                <a:solidFill>
                  <a:srgbClr val="00B0F0"/>
                </a:solidFill>
                <a:latin typeface="Arial Narrow" pitchFamily="34" charset="0"/>
                <a:cs typeface="Times New Roman" pitchFamily="18" charset="0"/>
              </a:rPr>
              <a:t>	</a:t>
            </a:r>
            <a:r>
              <a:rPr lang="en-US" sz="2600" dirty="0">
                <a:solidFill>
                  <a:srgbClr val="FF00FF"/>
                </a:solidFill>
                <a:latin typeface="Arial Narrow" pitchFamily="34" charset="0"/>
                <a:cs typeface="Times New Roman" pitchFamily="18" charset="0"/>
              </a:rPr>
              <a:t>The goal of the message of the gospel is the eternal salvation of man. </a:t>
            </a:r>
            <a:r>
              <a:rPr lang="en-US" sz="2600" dirty="0">
                <a:solidFill>
                  <a:srgbClr val="00B0F0"/>
                </a:solidFill>
                <a:latin typeface="Arial Narrow" pitchFamily="34" charset="0"/>
                <a:cs typeface="Times New Roman" pitchFamily="18" charset="0"/>
              </a:rPr>
              <a:t> </a:t>
            </a:r>
            <a:r>
              <a:rPr lang="en-US" sz="2600" dirty="0">
                <a:latin typeface="Arial Narrow" pitchFamily="34" charset="0"/>
                <a:cs typeface="Times New Roman" pitchFamily="18" charset="0"/>
              </a:rPr>
              <a:t>This, we get through Jesus Christ.  'There is no other name under heaven given among mortals by which we must be saved” (Acts 4: 12).  Therefore we must proclaim clearly that Jesus is the Lord.  The strongest gospel proclamation is the example of our lives.</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743200"/>
            <a:ext cx="8458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O! Jesus, who appointed apostles to proclaim the Gospel and promised your presence with them, bless us to witness to you in our lives.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Luke 24:50-53</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"Go into the world and proclaim the good news</a:t>
            </a:r>
          </a:p>
          <a:p>
            <a:pPr algn="ctr">
              <a:buNone/>
            </a:pPr>
            <a:r>
              <a:rPr lang="en-US" sz="3000" dirty="0">
                <a:solidFill>
                  <a:schemeClr val="tx1"/>
                </a:solidFill>
                <a:latin typeface="Arial Narrow" pitchFamily="34" charset="0"/>
                <a:cs typeface="Times New Roman" pitchFamily="18" charset="0"/>
              </a:rPr>
              <a:t>to the whole creation."(Mk 16:15)</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31242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Read chapters 8 and 9 of the Act of the Apostles and explain the conversion story of St. Paul.</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124200"/>
            <a:ext cx="7848600" cy="1295400"/>
          </a:xfrm>
        </p:spPr>
        <p:txBody>
          <a:bodyPr>
            <a:noAutofit/>
          </a:bodyPr>
          <a:lstStyle/>
          <a:p>
            <a:pPr marL="0" indent="0" algn="ctr">
              <a:buNone/>
            </a:pPr>
            <a:endParaRPr lang="en-US" sz="3000" dirty="0">
              <a:solidFill>
                <a:schemeClr val="tx1"/>
              </a:solidFill>
              <a:latin typeface="Arial Narrow" pitchFamily="34" charset="0"/>
              <a:cs typeface="Times New Roman" pitchFamily="18" charset="0"/>
            </a:endParaRPr>
          </a:p>
          <a:p>
            <a:pPr marL="0" indent="0" algn="ctr">
              <a:buNone/>
            </a:pPr>
            <a:r>
              <a:rPr lang="en-US" sz="3000" dirty="0">
                <a:solidFill>
                  <a:schemeClr val="tx1"/>
                </a:solidFill>
                <a:latin typeface="Arial Narrow" pitchFamily="34" charset="0"/>
                <a:cs typeface="Times New Roman" pitchFamily="18" charset="0"/>
              </a:rPr>
              <a:t>I will talk about Jesus whenever I get a chance.</a:t>
            </a:r>
          </a:p>
          <a:p>
            <a:pPr marL="0" indent="0" algn="ctr">
              <a:buNone/>
            </a:pP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153400" cy="1447800"/>
          </a:xfrm>
        </p:spPr>
        <p:txBody>
          <a:bodyPr>
            <a:noAutofit/>
          </a:bodyPr>
          <a:lstStyle/>
          <a:p>
            <a:pPr marL="396875" indent="-396875" algn="just">
              <a:buNone/>
            </a:pPr>
            <a:r>
              <a:rPr lang="en-US" sz="2800" dirty="0">
                <a:solidFill>
                  <a:schemeClr val="tx1"/>
                </a:solidFill>
                <a:latin typeface="Arial Narrow" pitchFamily="34" charset="0"/>
                <a:cs typeface="Times New Roman" pitchFamily="18" charset="0"/>
              </a:rPr>
              <a:t>1. What was the answer given by Jesus when his </a:t>
            </a:r>
            <a:r>
              <a:rPr lang="en-US" sz="2800" dirty="0">
                <a:solidFill>
                  <a:schemeClr val="tx1"/>
                </a:solidFill>
                <a:latin typeface="Arial Narrow" pitchFamily="34" charset="0"/>
                <a:cs typeface="Times New Roman" pitchFamily="18" charset="0"/>
              </a:rPr>
              <a:t>disciples asked</a:t>
            </a:r>
            <a:r>
              <a:rPr lang="en-US" sz="2800" dirty="0">
                <a:solidFill>
                  <a:schemeClr val="tx1"/>
                </a:solidFill>
                <a:latin typeface="Arial Narrow" pitchFamily="34" charset="0"/>
                <a:cs typeface="Times New Roman" pitchFamily="18" charset="0"/>
              </a:rPr>
              <a:t>: "Lord, is this the time when you will restore the kingdom to Israel"?</a:t>
            </a:r>
          </a:p>
          <a:p>
            <a:pPr marL="396875" indent="-396875" algn="just">
              <a:buNone/>
            </a:pPr>
            <a:r>
              <a:rPr lang="en-US" sz="2800" dirty="0">
                <a:solidFill>
                  <a:schemeClr val="tx1"/>
                </a:solidFill>
                <a:latin typeface="Arial Narrow" pitchFamily="34" charset="0"/>
                <a:cs typeface="Times New Roman" pitchFamily="18" charset="0"/>
              </a:rPr>
              <a:t>2. </a:t>
            </a:r>
            <a:r>
              <a:rPr lang="en-US" sz="2800" dirty="0">
                <a:solidFill>
                  <a:schemeClr val="tx1"/>
                </a:solidFill>
                <a:latin typeface="Arial Narrow" pitchFamily="34" charset="0"/>
                <a:cs typeface="Times New Roman" pitchFamily="18" charset="0"/>
              </a:rPr>
              <a:t> </a:t>
            </a:r>
            <a:r>
              <a:rPr lang="en-US" sz="2800" dirty="0">
                <a:solidFill>
                  <a:schemeClr val="tx1"/>
                </a:solidFill>
                <a:latin typeface="Arial Narrow" pitchFamily="34" charset="0"/>
                <a:cs typeface="Times New Roman" pitchFamily="18" charset="0"/>
              </a:rPr>
              <a:t>What </a:t>
            </a:r>
            <a:r>
              <a:rPr lang="en-US" sz="2800" dirty="0">
                <a:solidFill>
                  <a:schemeClr val="tx1"/>
                </a:solidFill>
                <a:latin typeface="Arial Narrow" pitchFamily="34" charset="0"/>
                <a:cs typeface="Times New Roman" pitchFamily="18" charset="0"/>
              </a:rPr>
              <a:t>was the mission undertaken by the disciples?</a:t>
            </a:r>
          </a:p>
          <a:p>
            <a:pPr marL="396875" indent="-396875" algn="just">
              <a:buNone/>
            </a:pPr>
            <a:r>
              <a:rPr lang="en-US" sz="2800" dirty="0">
                <a:solidFill>
                  <a:schemeClr val="tx1"/>
                </a:solidFill>
                <a:latin typeface="Arial Narrow" pitchFamily="34" charset="0"/>
                <a:cs typeface="Times New Roman" pitchFamily="18" charset="0"/>
              </a:rPr>
              <a:t>4. What are the important mysteries that we commemorate during the Season of Apostles?</a:t>
            </a:r>
          </a:p>
          <a:p>
            <a:pPr marL="457200" indent="-457200" algn="just">
              <a:buNone/>
            </a:pPr>
            <a:r>
              <a:rPr lang="en-US" sz="2800" dirty="0">
                <a:solidFill>
                  <a:schemeClr val="tx1"/>
                </a:solidFill>
                <a:latin typeface="Arial Narrow" pitchFamily="34" charset="0"/>
                <a:cs typeface="Times New Roman" pitchFamily="18" charset="0"/>
              </a:rPr>
              <a:t>5</a:t>
            </a:r>
            <a:r>
              <a:rPr lang="en-US" sz="2800">
                <a:solidFill>
                  <a:schemeClr val="tx1"/>
                </a:solidFill>
                <a:latin typeface="Arial Narrow" pitchFamily="34" charset="0"/>
                <a:cs typeface="Times New Roman" pitchFamily="18" charset="0"/>
              </a:rPr>
              <a:t>. </a:t>
            </a:r>
            <a:r>
              <a:rPr lang="en-US" sz="2800">
                <a:solidFill>
                  <a:schemeClr val="tx1"/>
                </a:solidFill>
                <a:latin typeface="Arial Narrow" pitchFamily="34" charset="0"/>
                <a:cs typeface="Times New Roman" pitchFamily="18" charset="0"/>
              </a:rPr>
              <a:t> What </a:t>
            </a:r>
            <a:r>
              <a:rPr lang="en-US" sz="2800" dirty="0">
                <a:solidFill>
                  <a:schemeClr val="tx1"/>
                </a:solidFill>
                <a:latin typeface="Arial Narrow" pitchFamily="34" charset="0"/>
                <a:cs typeface="Times New Roman" pitchFamily="18" charset="0"/>
              </a:rPr>
              <a:t>is the basic objective of the Gospel message?</a:t>
            </a:r>
          </a:p>
          <a:p>
            <a:pPr marL="457200" indent="-457200" algn="just">
              <a:buNone/>
            </a:pPr>
            <a:r>
              <a:rPr lang="en-US" sz="2800" dirty="0">
                <a:solidFill>
                  <a:schemeClr val="tx1"/>
                </a:solidFill>
                <a:latin typeface="Arial Narrow" pitchFamily="34" charset="0"/>
                <a:cs typeface="Times New Roman" pitchFamily="18" charset="0"/>
              </a:rPr>
              <a:t> </a:t>
            </a: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273784"/>
            <a:ext cx="91440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13</a:t>
            </a:r>
          </a:p>
          <a:p>
            <a:pPr algn="ctr"/>
            <a:r>
              <a:rPr lang="en-US" sz="3500" b="1" dirty="0">
                <a:solidFill>
                  <a:srgbClr val="FF0000"/>
                </a:solidFill>
                <a:latin typeface="Cooper Std Black" pitchFamily="18" charset="0"/>
                <a:cs typeface="Times New Roman" pitchFamily="18" charset="0"/>
              </a:rPr>
              <a:t>ASCENSION AND THE MISSION OF EVANGELIZATION</a:t>
            </a:r>
            <a:endParaRPr lang="en-US" sz="3500" b="1" dirty="0">
              <a:latin typeface="Cooper Std Black" pitchFamily="18" charset="0"/>
              <a:cs typeface="Times New Roman" pitchFamily="18" charset="0"/>
            </a:endParaRPr>
          </a:p>
        </p:txBody>
      </p:sp>
      <p:pic>
        <p:nvPicPr>
          <p:cNvPr id="1027" name="Picture 3" descr="I:\ClASS 6\LESSON 13\IMAGE\1.jpg"/>
          <p:cNvPicPr>
            <a:picLocks noChangeAspect="1" noChangeArrowheads="1"/>
          </p:cNvPicPr>
          <p:nvPr/>
        </p:nvPicPr>
        <p:blipFill>
          <a:blip r:embed="rId2" cstate="print"/>
          <a:srcRect/>
          <a:stretch>
            <a:fillRect/>
          </a:stretch>
        </p:blipFill>
        <p:spPr bwMode="auto">
          <a:xfrm>
            <a:off x="228600" y="2014538"/>
            <a:ext cx="8610600" cy="4843462"/>
          </a:xfrm>
          <a:prstGeom prst="rect">
            <a:avLst/>
          </a:prstGeom>
          <a:noFill/>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04800" y="2612172"/>
            <a:ext cx="8610600" cy="4093428"/>
          </a:xfrm>
          <a:prstGeom prst="rect">
            <a:avLst/>
          </a:prstGeom>
          <a:noFill/>
        </p:spPr>
        <p:txBody>
          <a:bodyPr wrap="square" rtlCol="0">
            <a:spAutoFit/>
          </a:bodyPr>
          <a:lstStyle/>
          <a:p>
            <a:pPr algn="just"/>
            <a:r>
              <a:rPr lang="en-US" sz="2600" dirty="0">
                <a:latin typeface="Arial Narrow" pitchFamily="34" charset="0"/>
                <a:cs typeface="Times New Roman" pitchFamily="18" charset="0"/>
              </a:rPr>
              <a:t>	For </a:t>
            </a:r>
            <a:r>
              <a:rPr lang="en-US" sz="2600" dirty="0" err="1">
                <a:latin typeface="Arial Narrow" pitchFamily="34" charset="0"/>
                <a:cs typeface="Times New Roman" pitchFamily="18" charset="0"/>
              </a:rPr>
              <a:t>fourty</a:t>
            </a:r>
            <a:r>
              <a:rPr lang="en-US" sz="2600" dirty="0">
                <a:latin typeface="Arial Narrow" pitchFamily="34" charset="0"/>
                <a:cs typeface="Times New Roman" pitchFamily="18" charset="0"/>
              </a:rPr>
              <a:t> days after the resurrection Jesus used to appear among the disciples and teach them regarding the kingdom of God.  He gave them enough proof and appeared before them as a person who is alive.  On the fortieth day Jesus took them to Bethany.  When they gathered there they asked him, </a:t>
            </a:r>
            <a:r>
              <a:rPr lang="en-US" sz="2600" dirty="0">
                <a:solidFill>
                  <a:srgbClr val="00B0F0"/>
                </a:solidFill>
                <a:latin typeface="Arial Narrow" pitchFamily="34" charset="0"/>
                <a:cs typeface="Times New Roman" pitchFamily="18" charset="0"/>
              </a:rPr>
              <a:t>“Lord is this the time when you will restore the kingdom to Israel?” </a:t>
            </a:r>
            <a:r>
              <a:rPr lang="en-US" sz="2600" dirty="0">
                <a:latin typeface="Arial Narrow" pitchFamily="34" charset="0"/>
                <a:cs typeface="Times New Roman" pitchFamily="18" charset="0"/>
              </a:rPr>
              <a:t>He replies, </a:t>
            </a:r>
            <a:r>
              <a:rPr lang="en-US" sz="2600" dirty="0">
                <a:solidFill>
                  <a:srgbClr val="FF00FF"/>
                </a:solidFill>
                <a:latin typeface="Arial Narrow" pitchFamily="34" charset="0"/>
                <a:cs typeface="Times New Roman" pitchFamily="18" charset="0"/>
              </a:rPr>
              <a:t>“It is not for you to know the times or periods that the Father has set by his own authority.  But you will receive power when the Holy Spirit has come upon you; and you will be my witness in Jerusalem, in all Judea and Samaria, and to the ends of the earth.” </a:t>
            </a:r>
          </a:p>
        </p:txBody>
      </p:sp>
      <p:pic>
        <p:nvPicPr>
          <p:cNvPr id="2050" name="Picture 2" descr="I:\ClASS 6\LESSON 13\IMAGE\4.jpg"/>
          <p:cNvPicPr>
            <a:picLocks noChangeAspect="1" noChangeArrowheads="1"/>
          </p:cNvPicPr>
          <p:nvPr/>
        </p:nvPicPr>
        <p:blipFill>
          <a:blip r:embed="rId2" cstate="print"/>
          <a:srcRect/>
          <a:stretch>
            <a:fillRect/>
          </a:stretch>
        </p:blipFill>
        <p:spPr bwMode="auto">
          <a:xfrm>
            <a:off x="2286000" y="0"/>
            <a:ext cx="4605866" cy="25908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802243"/>
            <a:ext cx="8610600" cy="5293757"/>
          </a:xfrm>
          <a:prstGeom prst="rect">
            <a:avLst/>
          </a:prstGeom>
          <a:noFill/>
        </p:spPr>
        <p:txBody>
          <a:bodyPr wrap="square" rtlCol="0">
            <a:spAutoFit/>
          </a:bodyPr>
          <a:lstStyle/>
          <a:p>
            <a:pPr algn="just"/>
            <a:r>
              <a:rPr lang="en-US" sz="2600" dirty="0">
                <a:latin typeface="Arial Narrow" pitchFamily="34" charset="0"/>
                <a:cs typeface="Times New Roman" pitchFamily="18" charset="0"/>
              </a:rPr>
              <a:t>	Saying this he raised his hands and blessed them.  Even as they were watching,  he was lifted up,  and a cloud took him out of sight.  While  they  were gazing towards heaven, watching him go up, two men in white robes stood by them. They said, </a:t>
            </a:r>
            <a:r>
              <a:rPr lang="en-US" sz="2600" dirty="0">
                <a:solidFill>
                  <a:srgbClr val="FF00FF"/>
                </a:solidFill>
                <a:latin typeface="Arial Narrow" pitchFamily="34" charset="0"/>
                <a:cs typeface="Times New Roman" pitchFamily="18" charset="0"/>
              </a:rPr>
              <a:t>“Men of Galilee, why do you stand looking up towards heaven?  This Jesus who had been taken up from you into heaven, will come in the same way as you saw him go into heaven”</a:t>
            </a:r>
            <a:r>
              <a:rPr lang="en-US" sz="2600" dirty="0">
                <a:latin typeface="Arial Narrow" pitchFamily="34" charset="0"/>
                <a:cs typeface="Times New Roman" pitchFamily="18" charset="0"/>
              </a:rPr>
              <a:t> (Acts 1: 6- 11). </a:t>
            </a:r>
          </a:p>
          <a:p>
            <a:pPr algn="just"/>
            <a:r>
              <a:rPr lang="en-US" sz="2600" dirty="0">
                <a:solidFill>
                  <a:srgbClr val="00B0F0"/>
                </a:solidFill>
                <a:latin typeface="Arial Narrow" pitchFamily="34" charset="0"/>
                <a:cs typeface="Times New Roman" pitchFamily="18" charset="0"/>
              </a:rPr>
              <a:t>	</a:t>
            </a:r>
            <a:r>
              <a:rPr lang="en-US" sz="2600" dirty="0">
                <a:latin typeface="Arial Narrow" pitchFamily="34" charset="0"/>
                <a:cs typeface="Times New Roman" pitchFamily="18" charset="0"/>
              </a:rPr>
              <a:t>Filled with great joy, they returned to Jerusalem.  They spent all their time in praising the Lord in the temple.  Jesus had earlier ordered them not to leave Jerusalem, but wait there for the promise of the Father.  He said, </a:t>
            </a:r>
            <a:r>
              <a:rPr lang="en-US" sz="2600" dirty="0">
                <a:solidFill>
                  <a:srgbClr val="00B0F0"/>
                </a:solidFill>
                <a:latin typeface="Arial Narrow" pitchFamily="34" charset="0"/>
                <a:cs typeface="Times New Roman" pitchFamily="18" charset="0"/>
              </a:rPr>
              <a:t>“This is what you have heard from me; for John baptized with water, but you will be baptized with the Holy Spirit not many days from now” (Acts 1: 4- 5).</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304121"/>
            <a:ext cx="8610600" cy="5401479"/>
          </a:xfrm>
          <a:prstGeom prst="rect">
            <a:avLst/>
          </a:prstGeom>
          <a:noFill/>
        </p:spPr>
        <p:txBody>
          <a:bodyPr wrap="square" rtlCol="0">
            <a:spAutoFit/>
          </a:bodyPr>
          <a:lstStyle/>
          <a:p>
            <a:pPr algn="just"/>
            <a:r>
              <a:rPr lang="en-US" sz="2300" dirty="0">
                <a:latin typeface="Arial Narrow" pitchFamily="34" charset="0"/>
                <a:cs typeface="Times New Roman" pitchFamily="18" charset="0"/>
              </a:rPr>
              <a:t>	The Eleven disciples went to Galilee, to the mountain to which Jesus had directed them.  When they saw him, they worshipped him; but some doubted.  And Jesus came and said to them, </a:t>
            </a:r>
            <a:r>
              <a:rPr lang="en-US" sz="2300" dirty="0">
                <a:solidFill>
                  <a:srgbClr val="FF00FF"/>
                </a:solidFill>
                <a:latin typeface="Arial Narrow" pitchFamily="34" charset="0"/>
                <a:cs typeface="Times New Roman" pitchFamily="18" charset="0"/>
              </a:rPr>
              <a:t>“All authority in heaven and on earth has been given to me.  Go therefore and make disciples of all nations, baptizing them in the name of the Father, and of the Son and of the Holy Spirit, and teaching them to obey everything that I have commanded you.  And remember, I am with you always, to the end of the age” </a:t>
            </a:r>
            <a:r>
              <a:rPr lang="en-US" sz="2300" dirty="0">
                <a:latin typeface="Arial Narrow" pitchFamily="34" charset="0"/>
                <a:cs typeface="Times New Roman" pitchFamily="18" charset="0"/>
              </a:rPr>
              <a:t>(Mt. 28: 16- 20).  Before his ascension Jesus entrusted the disciples with a mission.  </a:t>
            </a:r>
            <a:r>
              <a:rPr lang="en-US" sz="2300" dirty="0">
                <a:solidFill>
                  <a:srgbClr val="00B0F0"/>
                </a:solidFill>
                <a:latin typeface="Arial Narrow" pitchFamily="34" charset="0"/>
                <a:cs typeface="Times New Roman" pitchFamily="18" charset="0"/>
              </a:rPr>
              <a:t>The assignment that Jesus gave to the disciples was to take to the ends of the world the good news of salvation for the whole world.  </a:t>
            </a:r>
            <a:r>
              <a:rPr lang="en-US" sz="2300" dirty="0">
                <a:latin typeface="Arial Narrow" pitchFamily="34" charset="0"/>
                <a:cs typeface="Times New Roman" pitchFamily="18" charset="0"/>
              </a:rPr>
              <a:t>The chief task of the church is 'teaching'.  Those who believe in the Good News must be absorbed into Jesus, and must be led into the fullness of Christian faith.  That  repentance for the forgiveness of sins must be preached over the whole world and that good news of salvation must be spread are the missionary assignments of the disciples.</a:t>
            </a:r>
            <a:endParaRPr lang="en-US" sz="2300" dirty="0">
              <a:solidFill>
                <a:srgbClr val="00B0F0"/>
              </a:solidFill>
              <a:latin typeface="Arial Narrow" pitchFamily="34" charset="0"/>
              <a:cs typeface="Times New Roman" pitchFamily="18" charset="0"/>
            </a:endParaRPr>
          </a:p>
        </p:txBody>
      </p:sp>
      <p:sp>
        <p:nvSpPr>
          <p:cNvPr id="3" name="TextBox 2"/>
          <p:cNvSpPr txBox="1"/>
          <p:nvPr/>
        </p:nvSpPr>
        <p:spPr>
          <a:xfrm>
            <a:off x="1905000" y="304800"/>
            <a:ext cx="7239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MISSION OF EVANGELIZATION</a:t>
            </a:r>
            <a:endParaRPr lang="en-US" sz="3000" b="1" dirty="0">
              <a:latin typeface="Cooper Std Black" pitchFamily="18" charset="0"/>
              <a:cs typeface="Times New Roman" pitchFamily="18" charset="0"/>
            </a:endParaRPr>
          </a:p>
        </p:txBody>
      </p:sp>
      <p:pic>
        <p:nvPicPr>
          <p:cNvPr id="3074" name="Picture 2" descr="I:\ClASS 6\LESSON 13\IMAGE\5 (2).jpg"/>
          <p:cNvPicPr>
            <a:picLocks noChangeAspect="1" noChangeArrowheads="1"/>
          </p:cNvPicPr>
          <p:nvPr/>
        </p:nvPicPr>
        <p:blipFill>
          <a:blip r:embed="rId2" cstate="print"/>
          <a:srcRect/>
          <a:stretch>
            <a:fillRect/>
          </a:stretch>
        </p:blipFill>
        <p:spPr bwMode="auto">
          <a:xfrm>
            <a:off x="0" y="-1"/>
            <a:ext cx="2057400" cy="1157287"/>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524000"/>
            <a:ext cx="8763000" cy="4693593"/>
          </a:xfrm>
          <a:prstGeom prst="rect">
            <a:avLst/>
          </a:prstGeom>
          <a:noFill/>
        </p:spPr>
        <p:txBody>
          <a:bodyPr wrap="square" rtlCol="0">
            <a:spAutoFit/>
          </a:bodyPr>
          <a:lstStyle/>
          <a:p>
            <a:pPr algn="just"/>
            <a:r>
              <a:rPr lang="en-US" sz="2300" dirty="0">
                <a:latin typeface="Arial Narrow" pitchFamily="34" charset="0"/>
                <a:cs typeface="Times New Roman" pitchFamily="18" charset="0"/>
              </a:rPr>
              <a:t>	This is the sixth season of the liturgical year.  This period starts with the feast of Pentecost.  This time reminds us of the disciples, filled with the Holy Spirit, traveling all over the world with the message of the gospel, and building the foundations of the church communities. The important mysteries that we reflect on during this apostolic season are:  </a:t>
            </a:r>
            <a:r>
              <a:rPr lang="en-US" sz="2300" dirty="0">
                <a:solidFill>
                  <a:srgbClr val="00B0F0"/>
                </a:solidFill>
                <a:latin typeface="Arial Narrow" pitchFamily="34" charset="0"/>
                <a:cs typeface="Times New Roman" pitchFamily="18" charset="0"/>
              </a:rPr>
              <a:t>The  works  of  the  Holy Spirit, the strong relationship between the apostles and the Church, the sublime grace of the early Church, and the missionary nature of the Church.</a:t>
            </a:r>
          </a:p>
          <a:p>
            <a:pPr algn="just"/>
            <a:r>
              <a:rPr lang="en-US" sz="2300" dirty="0">
                <a:latin typeface="Arial Narrow" pitchFamily="34" charset="0"/>
                <a:cs typeface="Times New Roman" pitchFamily="18" charset="0"/>
              </a:rPr>
              <a:t>	The first Friday of the apostolic season is known as the golden Friday.  This name has its origin in the healing of the cripple by Peter when he was going to the temple with John.  When the lame man asked for some alms, Peter said, </a:t>
            </a:r>
            <a:r>
              <a:rPr lang="en-US" sz="2300" dirty="0">
                <a:solidFill>
                  <a:srgbClr val="FF00FF"/>
                </a:solidFill>
                <a:latin typeface="Arial Narrow" pitchFamily="34" charset="0"/>
                <a:cs typeface="Times New Roman" pitchFamily="18" charset="0"/>
              </a:rPr>
              <a:t>“I have no gold or silver, but what I have I give you; in the name of Jesus Christ of Nazareth, stand up and walk” </a:t>
            </a:r>
            <a:r>
              <a:rPr lang="en-US" sz="2300" dirty="0">
                <a:latin typeface="Arial Narrow" pitchFamily="34" charset="0"/>
                <a:cs typeface="Times New Roman" pitchFamily="18" charset="0"/>
              </a:rPr>
              <a:t>(Acts 3: 6).  He was healed by these words of Peter.  The golden Friday reminds us of this incident.</a:t>
            </a:r>
          </a:p>
        </p:txBody>
      </p:sp>
      <p:sp>
        <p:nvSpPr>
          <p:cNvPr id="3" name="TextBox 2"/>
          <p:cNvSpPr txBox="1"/>
          <p:nvPr/>
        </p:nvSpPr>
        <p:spPr>
          <a:xfrm>
            <a:off x="0" y="304800"/>
            <a:ext cx="9144000" cy="1015663"/>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SEASON OF APOSTLES  (SLEEHAKKALAM)</a:t>
            </a:r>
            <a:endParaRPr lang="en-US" sz="3000" b="1" dirty="0">
              <a:latin typeface="Cooper Std Black" pitchFamily="18"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ClASS 6\LESSON 13\IMAGE\image_t6.jpg"/>
          <p:cNvPicPr>
            <a:picLocks noChangeAspect="1" noChangeArrowheads="1"/>
          </p:cNvPicPr>
          <p:nvPr/>
        </p:nvPicPr>
        <p:blipFill>
          <a:blip r:embed="rId2" cstate="print"/>
          <a:srcRect/>
          <a:stretch>
            <a:fillRect/>
          </a:stretch>
        </p:blipFill>
        <p:spPr bwMode="auto">
          <a:xfrm>
            <a:off x="0" y="1443037"/>
            <a:ext cx="9144000" cy="5414963"/>
          </a:xfrm>
          <a:prstGeom prst="rect">
            <a:avLst/>
          </a:prstGeom>
          <a:noFill/>
        </p:spPr>
      </p:pic>
      <p:sp>
        <p:nvSpPr>
          <p:cNvPr id="5" name="TextBox 4"/>
          <p:cNvSpPr txBox="1"/>
          <p:nvPr/>
        </p:nvSpPr>
        <p:spPr>
          <a:xfrm>
            <a:off x="0" y="533400"/>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12 APOSTLES</a:t>
            </a:r>
            <a:endParaRPr lang="en-US" sz="3000" b="1" dirty="0">
              <a:latin typeface="Cooper Std Black" pitchFamily="18"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THE FEAST OF PENTECOST</a:t>
            </a:r>
            <a:endParaRPr lang="en-US" sz="3000" b="1" dirty="0">
              <a:latin typeface="Cooper Std Black" pitchFamily="18" charset="0"/>
              <a:cs typeface="Times New Roman" pitchFamily="18" charset="0"/>
            </a:endParaRPr>
          </a:p>
        </p:txBody>
      </p:sp>
      <p:sp>
        <p:nvSpPr>
          <p:cNvPr id="6" name="TextBox 5"/>
          <p:cNvSpPr txBox="1"/>
          <p:nvPr/>
        </p:nvSpPr>
        <p:spPr>
          <a:xfrm>
            <a:off x="228600" y="1024622"/>
            <a:ext cx="8686800" cy="2785378"/>
          </a:xfrm>
          <a:prstGeom prst="rect">
            <a:avLst/>
          </a:prstGeom>
          <a:noFill/>
        </p:spPr>
        <p:txBody>
          <a:bodyPr wrap="square" rtlCol="0">
            <a:spAutoFit/>
          </a:bodyPr>
          <a:lstStyle/>
          <a:p>
            <a:pPr algn="just"/>
            <a:r>
              <a:rPr lang="en-US" sz="2500" dirty="0">
                <a:latin typeface="Arial Narrow" pitchFamily="34" charset="0"/>
                <a:cs typeface="Times New Roman" pitchFamily="18" charset="0"/>
              </a:rPr>
              <a:t>	On the tenth day after the ascension of Jesus, the Holy Spirit came upon the disciples in the form of tongues of fire. This is commemorated on the feast of Pentecost.  This is considered to be the day of the official opening of the Church.  In Pentecost is the memory of the Holy Spirit being sent to live in the Church and to lead the Church.  This feast helps the Church and the children of the Church to be filled with the Holy Spirit.</a:t>
            </a:r>
            <a:endParaRPr lang="en-US" sz="2500" dirty="0">
              <a:solidFill>
                <a:srgbClr val="00B0F0"/>
              </a:solidFill>
              <a:latin typeface="Arial Narrow" pitchFamily="34" charset="0"/>
              <a:cs typeface="Times New Roman" pitchFamily="18" charset="0"/>
            </a:endParaRPr>
          </a:p>
        </p:txBody>
      </p:sp>
      <p:pic>
        <p:nvPicPr>
          <p:cNvPr id="5" name="Picture 2" descr="I:\ClASS 6\LESSON 13\IMAGE\4.jpg"/>
          <p:cNvPicPr>
            <a:picLocks noChangeAspect="1" noChangeArrowheads="1"/>
          </p:cNvPicPr>
          <p:nvPr/>
        </p:nvPicPr>
        <p:blipFill>
          <a:blip r:embed="rId2" cstate="print"/>
          <a:srcRect/>
          <a:stretch>
            <a:fillRect/>
          </a:stretch>
        </p:blipFill>
        <p:spPr bwMode="auto">
          <a:xfrm>
            <a:off x="2015067" y="3962400"/>
            <a:ext cx="5147733" cy="28956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TO THE ENDS OF THE EARTH</a:t>
            </a:r>
            <a:endParaRPr lang="en-US" sz="3000" b="1" dirty="0">
              <a:latin typeface="Cooper Std Black" pitchFamily="18" charset="0"/>
              <a:cs typeface="Times New Roman" pitchFamily="18" charset="0"/>
            </a:endParaRPr>
          </a:p>
        </p:txBody>
      </p:sp>
      <p:sp>
        <p:nvSpPr>
          <p:cNvPr id="6" name="TextBox 5"/>
          <p:cNvSpPr txBox="1"/>
          <p:nvPr/>
        </p:nvSpPr>
        <p:spPr>
          <a:xfrm>
            <a:off x="228600" y="872222"/>
            <a:ext cx="8686800" cy="2785378"/>
          </a:xfrm>
          <a:prstGeom prst="rect">
            <a:avLst/>
          </a:prstGeom>
          <a:noFill/>
        </p:spPr>
        <p:txBody>
          <a:bodyPr wrap="square" rtlCol="0">
            <a:spAutoFit/>
          </a:bodyPr>
          <a:lstStyle/>
          <a:p>
            <a:pPr algn="just"/>
            <a:r>
              <a:rPr lang="en-US" sz="2500" dirty="0">
                <a:latin typeface="Arial Narrow" pitchFamily="34" charset="0"/>
                <a:cs typeface="Times New Roman" pitchFamily="18" charset="0"/>
              </a:rPr>
              <a:t>	As Jesus had directed them, the disciples stayed in Jerusalem till they received power from above.  After receiving the Holy Spirit on the Pentecost, the disciples set out to proclaim the good news  the gospel.  As St. Thomas came to India with the gospel of Jesus, the other disciples set out with great zeal to take the Word of God to the ends of the earth.  </a:t>
            </a:r>
            <a:r>
              <a:rPr lang="en-US" sz="2500" dirty="0">
                <a:solidFill>
                  <a:srgbClr val="00B0F0"/>
                </a:solidFill>
                <a:latin typeface="Arial Narrow" pitchFamily="34" charset="0"/>
                <a:cs typeface="Times New Roman" pitchFamily="18" charset="0"/>
              </a:rPr>
              <a:t>Though not one of the twelve, St Paul, whom Jesus had chosen, was the most zealous evangelist of the early Church. </a:t>
            </a:r>
          </a:p>
        </p:txBody>
      </p:sp>
      <p:pic>
        <p:nvPicPr>
          <p:cNvPr id="5122" name="Picture 2" descr="I:\ClASS 6\LESSON 13\IMAGE\7 (2).jpg"/>
          <p:cNvPicPr>
            <a:picLocks noChangeAspect="1" noChangeArrowheads="1"/>
          </p:cNvPicPr>
          <p:nvPr/>
        </p:nvPicPr>
        <p:blipFill>
          <a:blip r:embed="rId2" cstate="print"/>
          <a:srcRect/>
          <a:stretch>
            <a:fillRect/>
          </a:stretch>
        </p:blipFill>
        <p:spPr bwMode="auto">
          <a:xfrm>
            <a:off x="1828800" y="3810000"/>
            <a:ext cx="5418667" cy="3048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1264</TotalTime>
  <Words>239</Words>
  <Application>Microsoft Office PowerPoint</Application>
  <PresentationFormat>On-screen Show (4:3)</PresentationFormat>
  <Paragraphs>46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Slide 12</vt:lpstr>
      <vt:lpstr>Let us pray</vt:lpstr>
      <vt:lpstr>Read the word of god: </vt:lpstr>
      <vt:lpstr>WORD OF GOD FOR GUIDANCE </vt:lpstr>
      <vt:lpstr>LET US DO:</vt:lpstr>
      <vt:lpstr>MY DECISION</vt:lpstr>
      <vt:lpstr>LET US Find out the answer</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333</cp:revision>
  <dcterms:created xsi:type="dcterms:W3CDTF">2006-08-16T00:00:00Z</dcterms:created>
  <dcterms:modified xsi:type="dcterms:W3CDTF">2015-10-02T03:01:43Z</dcterms:modified>
</cp:coreProperties>
</file>